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0" y="228600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5961888" y="228600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437376" y="228600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912864" y="228600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7388352" y="228600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863840" y="228600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8339328" y="228600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814816" y="228600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5486400" y="704088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5961888" y="704088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437376" y="704088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912864" y="704088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7388352" y="704088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863840" y="704088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8339328" y="704088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8814816" y="704088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486400" y="1179576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5961888" y="1179576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437376" y="1179576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6912864" y="1179576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7388352" y="1179576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7863840" y="1179576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8339328" y="1179576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8814816" y="1179576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486400" y="1655064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961888" y="1655064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6437376" y="1655064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912864" y="1655064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7388352" y="1655064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7863840" y="1655064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8339328" y="1655064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8814816" y="1655064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5486400" y="2130552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5961888" y="2130552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437376" y="2130552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912864" y="2130552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7388352" y="2130552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7863840" y="2130552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8339328" y="2130552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8814816" y="2130552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457200" y="960120"/>
            <a:ext cx="2194560" cy="292608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457200" y="960120"/>
            <a:ext cx="2194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b="1" spc="100" kern="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CIÊNCIA DA COMPUTAÇÃO</a:t>
            </a:r>
            <a:endParaRPr lang="en-US" sz="700" dirty="0"/>
          </a:p>
        </p:txBody>
      </p:sp>
      <p:sp>
        <p:nvSpPr>
          <p:cNvPr id="45" name="Text 43"/>
          <p:cNvSpPr/>
          <p:nvPr/>
        </p:nvSpPr>
        <p:spPr>
          <a:xfrm>
            <a:off x="411480" y="1353312"/>
            <a:ext cx="6858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Algoritmos</a:t>
            </a:r>
            <a:endParaRPr lang="en-US" sz="7200" dirty="0"/>
          </a:p>
        </p:txBody>
      </p:sp>
      <p:sp>
        <p:nvSpPr>
          <p:cNvPr id="46" name="Text 44"/>
          <p:cNvSpPr/>
          <p:nvPr/>
        </p:nvSpPr>
        <p:spPr>
          <a:xfrm>
            <a:off x="411480" y="2212848"/>
            <a:ext cx="6858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200" dirty="0">
                <a:solidFill>
                  <a:srgbClr val="0E9AA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Parte III</a:t>
            </a:r>
            <a:endParaRPr lang="en-US" sz="5200" dirty="0"/>
          </a:p>
        </p:txBody>
      </p:sp>
      <p:sp>
        <p:nvSpPr>
          <p:cNvPr id="47" name="Text 45"/>
          <p:cNvSpPr/>
          <p:nvPr/>
        </p:nvSpPr>
        <p:spPr>
          <a:xfrm>
            <a:off x="411480" y="2944368"/>
            <a:ext cx="6858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CBD5E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Estruturas de Seleção Simples · Composta · Encadeamento</a:t>
            </a:r>
            <a:endParaRPr lang="en-US" sz="1400" dirty="0"/>
          </a:p>
        </p:txBody>
      </p:sp>
      <p:sp>
        <p:nvSpPr>
          <p:cNvPr id="48" name="Shape 46"/>
          <p:cNvSpPr/>
          <p:nvPr/>
        </p:nvSpPr>
        <p:spPr>
          <a:xfrm>
            <a:off x="411480" y="3401568"/>
            <a:ext cx="2743200" cy="36576"/>
          </a:xfrm>
          <a:prstGeom prst="rect">
            <a:avLst/>
          </a:prstGeom>
          <a:solidFill>
            <a:srgbClr val="94A3B8"/>
          </a:solidFill>
          <a:ln w="12700">
            <a:solidFill>
              <a:srgbClr val="94A3B8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411480" y="3566160"/>
            <a:ext cx="6400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</a:t>
            </a:r>
            <a:endParaRPr lang="en-US" sz="1500" dirty="0"/>
          </a:p>
        </p:txBody>
      </p:sp>
      <p:sp>
        <p:nvSpPr>
          <p:cNvPr id="50" name="Text 48"/>
          <p:cNvSpPr/>
          <p:nvPr/>
        </p:nvSpPr>
        <p:spPr>
          <a:xfrm>
            <a:off x="411480" y="3931920"/>
            <a:ext cx="6400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Laboratório de Tecnologias de Comunicação de Dados  ·  UFRA</a:t>
            </a:r>
            <a:endParaRPr lang="en-US" sz="1100" dirty="0"/>
          </a:p>
        </p:txBody>
      </p:sp>
      <p:sp>
        <p:nvSpPr>
          <p:cNvPr id="51" name="Text 49"/>
          <p:cNvSpPr/>
          <p:nvPr/>
        </p:nvSpPr>
        <p:spPr>
          <a:xfrm>
            <a:off x="411480" y="4206240"/>
            <a:ext cx="6400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0E9AA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@edvaroliveira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Exemplo: Seleção Composta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Se N &gt; 50 subtrair 10, caso contrário exibir N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65760" y="1024128"/>
            <a:ext cx="841248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0E9AA7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6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65760" y="1024128"/>
            <a:ext cx="54864" cy="566928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66928" y="1078992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Crie um algoritmo para ler um número. Se for maior que 50, subtraia 10. Caso contrário, mostre apenas o valor digitado.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365760" y="1719072"/>
            <a:ext cx="4663440" cy="2633472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1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530352" y="1792224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150" kern="0" dirty="0">
                <a:solidFill>
                  <a:srgbClr val="0E9AA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SOLUÇÃO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530352" y="2066544"/>
            <a:ext cx="4407408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ALGORITMO menor;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N : Inteiro;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INÍCIO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LEIA(N);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SE N &gt; 50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ENTÃO INÍCIO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N ← N – 10;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ESCREVA("Resultado:", N);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FIM;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SENÃO ESCREVA("Resultado:", N);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FIM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5212080" y="1719072"/>
            <a:ext cx="3520440" cy="2633472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6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5212080" y="1719072"/>
            <a:ext cx="54864" cy="263347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394960" y="1810512"/>
            <a:ext cx="3154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Rastreamento: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5394960" y="2139696"/>
            <a:ext cx="3154680" cy="603504"/>
          </a:xfrm>
          <a:prstGeom prst="rect">
            <a:avLst/>
          </a:prstGeom>
          <a:solidFill>
            <a:srgbClr val="F7F9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504688" y="2194560"/>
            <a:ext cx="2944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E9AA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N=60 → ENTÃO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5504688" y="2395728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60&gt;50 → V  |  60−10=50</a:t>
            </a:r>
            <a:endParaRPr lang="en-US" sz="950" dirty="0"/>
          </a:p>
        </p:txBody>
      </p:sp>
      <p:sp>
        <p:nvSpPr>
          <p:cNvPr id="18" name="Text 16"/>
          <p:cNvSpPr/>
          <p:nvPr/>
        </p:nvSpPr>
        <p:spPr>
          <a:xfrm>
            <a:off x="5504688" y="2560320"/>
            <a:ext cx="29443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Resultado: 50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5394960" y="2871216"/>
            <a:ext cx="3154680" cy="603504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504688" y="2926080"/>
            <a:ext cx="2944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EF4444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N=30 → SENÃO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5504688" y="3127248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30&gt;50 → F  |  N inalterado</a:t>
            </a:r>
            <a:endParaRPr lang="en-US" sz="950" dirty="0"/>
          </a:p>
        </p:txBody>
      </p:sp>
      <p:sp>
        <p:nvSpPr>
          <p:cNvPr id="22" name="Text 20"/>
          <p:cNvSpPr/>
          <p:nvPr/>
        </p:nvSpPr>
        <p:spPr>
          <a:xfrm>
            <a:off x="5504688" y="3291840"/>
            <a:ext cx="29443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Resultado: 30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5394960" y="3602736"/>
            <a:ext cx="3154680" cy="603504"/>
          </a:xfrm>
          <a:prstGeom prst="rect">
            <a:avLst/>
          </a:prstGeom>
          <a:solidFill>
            <a:srgbClr val="F7F9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5504688" y="3657600"/>
            <a:ext cx="2944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E9AA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N=51 → ENTÃO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5504688" y="3858768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51&gt;50 → V  |  51−10=41</a:t>
            </a:r>
            <a:endParaRPr lang="en-US" sz="950" dirty="0"/>
          </a:p>
        </p:txBody>
      </p:sp>
      <p:sp>
        <p:nvSpPr>
          <p:cNvPr id="26" name="Text 24"/>
          <p:cNvSpPr/>
          <p:nvPr/>
        </p:nvSpPr>
        <p:spPr>
          <a:xfrm>
            <a:off x="5504688" y="4023360"/>
            <a:ext cx="29443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Resultado: 41</a:t>
            </a:r>
            <a:endParaRPr lang="en-US" sz="1000" dirty="0"/>
          </a:p>
        </p:txBody>
      </p:sp>
      <p:sp>
        <p:nvSpPr>
          <p:cNvPr id="27" name="Shape 25"/>
          <p:cNvSpPr/>
          <p:nvPr/>
        </p:nvSpPr>
        <p:spPr>
          <a:xfrm>
            <a:off x="365760" y="4480560"/>
            <a:ext cx="8412480" cy="402336"/>
          </a:xfrm>
          <a:prstGeom prst="rect">
            <a:avLst/>
          </a:prstGeom>
          <a:solidFill>
            <a:srgbClr val="FFF9E6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" y="4480560"/>
            <a:ext cx="8229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⚠  N ← N – 10 modifica a variável N permanentemente. O SENÃO exibe o N original (não modificado).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Exercício 01: Par ou Ímpar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Use o operador MOD para verificar a paridade de N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969264"/>
            <a:ext cx="8412480" cy="3035808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65760" y="4114800"/>
            <a:ext cx="8412480" cy="749808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530352" y="4187952"/>
            <a:ext cx="8138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150" kern="0" dirty="0">
                <a:solidFill>
                  <a:srgbClr val="0E9AA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SOLUÇÃO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530352" y="4462272"/>
            <a:ext cx="815644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 N MOD 2 = 0   ENTÃO ESCREVA("PAR");   SENÃO ESCREVA("ÍMPAR");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11" name="Text 8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Exercício 02: Maior de Dois Números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Leia A e B e identifique o maior, com mensagem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969264"/>
            <a:ext cx="8412480" cy="2944368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65760" y="4041648"/>
            <a:ext cx="8412480" cy="402336"/>
          </a:xfrm>
          <a:prstGeom prst="rect">
            <a:avLst/>
          </a:prstGeom>
          <a:solidFill>
            <a:srgbClr val="B2EBF2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8640" y="4041648"/>
            <a:ext cx="8229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Atenção: o enunciado assume que A ≠ B. Se pudessem ser iguais, precisaríamos de uma terceira condição SE A = B ENTÃO ESCREVA('Iguais').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365760" y="4553712"/>
            <a:ext cx="8412480" cy="512064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10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530352" y="4626864"/>
            <a:ext cx="8138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150" kern="0" dirty="0">
                <a:solidFill>
                  <a:srgbClr val="F59E0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ALGORITMO RESUMIDO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530352" y="4901184"/>
            <a:ext cx="815644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LEIA(A,B);  SE A&gt;B ENTÃO ESCREVA("Maior: A=",A);  SENÃO ESCREVA("Maior: B=",B);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0" y="274320"/>
            <a:ext cx="3017520" cy="4389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0" b="1" dirty="0">
                <a:solidFill>
                  <a:srgbClr val="162436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03</a:t>
            </a:r>
            <a:endParaRPr lang="en-US" sz="20000" dirty="0"/>
          </a:p>
        </p:txBody>
      </p:sp>
      <p:sp>
        <p:nvSpPr>
          <p:cNvPr id="3" name="Shape 1"/>
          <p:cNvSpPr/>
          <p:nvPr/>
        </p:nvSpPr>
        <p:spPr>
          <a:xfrm>
            <a:off x="0" y="1463040"/>
            <a:ext cx="73152" cy="2194560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20040" y="1463040"/>
            <a:ext cx="59436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Encadeamento</a:t>
            </a:r>
            <a:endParaRPr lang="en-US" sz="4200" dirty="0"/>
          </a:p>
          <a:p>
            <a:pPr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de SE</a:t>
            </a:r>
            <a:endParaRPr lang="en-US" sz="4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Encadeamento (SE Aninhado)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Múltiplos níveis de decisão — SE dentro de SE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1051560"/>
            <a:ext cx="8138160" cy="1783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3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Encadeamento: colocar uma estrutura SE/ENTÃO/SENÃO dentro do bloco de outro SE.</a:t>
            </a:r>
            <a:endParaRPr lang="en-US" sz="130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3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Útil quando há mais de dois resultados possíveis (ex.: faixas salariais, notas, idades).</a:t>
            </a:r>
            <a:endParaRPr lang="en-US" sz="130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3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Regra de indentação: cada nível de aninhamento adiciona 2–4 espaços — torna o código legível.</a:t>
            </a:r>
            <a:endParaRPr lang="en-US" sz="130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3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Cada SENÃO pertence ao SE imediatamente anterior — cuidado com a correspondência.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365760" y="2926080"/>
            <a:ext cx="8412480" cy="1938528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530352" y="2999232"/>
            <a:ext cx="8138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150" kern="0" dirty="0">
                <a:solidFill>
                  <a:srgbClr val="0E9AA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ESTRUTURA GENÉRICA DE ENCADEAMENTO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530352" y="3273552"/>
            <a:ext cx="8156448" cy="14996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 &lt;condição1&gt;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ENTÃO INÍCIO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SE &lt;condição2&gt;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ENTÃO &lt;comandos&gt;;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FIM;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SENÃO INÍCIO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SE &lt;condição3&gt;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ENTÃO &lt;comandos&gt;;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FIM;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Exemplo: Maior de Três Valores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Árvore de decisão com encadeamento — A, B e C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969264"/>
            <a:ext cx="8412480" cy="391363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8" name="Text 5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Solução: Maior de A, B e C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Pseudocódigo completo com encadeamento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65760" y="1024128"/>
            <a:ext cx="4663440" cy="3712464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10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530352" y="1097280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150" kern="0" dirty="0">
                <a:solidFill>
                  <a:srgbClr val="0E9AA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ALGORITMO COMPLETO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530352" y="1371600"/>
            <a:ext cx="4407408" cy="32735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ALGORITMO maior;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A, B, C, MAX : Inteiro;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INÍCIO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LEIA(A, B, C);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SE A &gt; B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ENTÃO INÍCIO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SE A &gt; C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ENTÃO MAX ← A;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SENÃO MAX ← C;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FIM;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SENÃO INÍCIO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SE B &gt; C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ENTÃO MAX ← B;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SENÃO MAX ← C;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FIM;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ESCREVA("Maior: ", MAX);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FIM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5212080" y="1024128"/>
            <a:ext cx="3520440" cy="3712464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6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212080" y="1024128"/>
            <a:ext cx="54864" cy="3712464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394960" y="1115568"/>
            <a:ext cx="3154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Rastreamento: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5394960" y="1444752"/>
            <a:ext cx="3154680" cy="694944"/>
          </a:xfrm>
          <a:prstGeom prst="rect">
            <a:avLst/>
          </a:prstGeom>
          <a:solidFill>
            <a:srgbClr val="F7F9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504688" y="1499616"/>
            <a:ext cx="2944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E2D3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A=9,B=5,C=3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5504688" y="1700784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9&gt;5→V  →  9&gt;3→V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5504688" y="1883664"/>
            <a:ext cx="2944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E9AA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MAX=9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5394960" y="2249424"/>
            <a:ext cx="3154680" cy="694944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504688" y="2304288"/>
            <a:ext cx="2944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E2D3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A=2,B=8,C=6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5504688" y="2505456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2&gt;8→F  →  8&gt;6→V</a:t>
            </a:r>
            <a:endParaRPr lang="en-US" sz="950" dirty="0"/>
          </a:p>
        </p:txBody>
      </p:sp>
      <p:sp>
        <p:nvSpPr>
          <p:cNvPr id="19" name="Text 17"/>
          <p:cNvSpPr/>
          <p:nvPr/>
        </p:nvSpPr>
        <p:spPr>
          <a:xfrm>
            <a:off x="5504688" y="2688336"/>
            <a:ext cx="2944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59E0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MAX=8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5394960" y="3054096"/>
            <a:ext cx="3154680" cy="694944"/>
          </a:xfrm>
          <a:prstGeom prst="rect">
            <a:avLst/>
          </a:prstGeom>
          <a:solidFill>
            <a:srgbClr val="F7F9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504688" y="3108960"/>
            <a:ext cx="2944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E2D3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A=4,B=3,C=9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5504688" y="3310128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4&gt;3→V  →  4&gt;9→F</a:t>
            </a:r>
            <a:endParaRPr lang="en-US" sz="950" dirty="0"/>
          </a:p>
        </p:txBody>
      </p:sp>
      <p:sp>
        <p:nvSpPr>
          <p:cNvPr id="23" name="Text 21"/>
          <p:cNvSpPr/>
          <p:nvPr/>
        </p:nvSpPr>
        <p:spPr>
          <a:xfrm>
            <a:off x="5504688" y="3493008"/>
            <a:ext cx="2944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0B981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MAX=9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5394960" y="3858768"/>
            <a:ext cx="3154680" cy="694944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504688" y="3913632"/>
            <a:ext cx="2944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E2D3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A=1,B=2,C=7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5504688" y="4114800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1&gt;2→F  →  2&gt;7→F</a:t>
            </a:r>
            <a:endParaRPr lang="en-US" sz="950" dirty="0"/>
          </a:p>
        </p:txBody>
      </p:sp>
      <p:sp>
        <p:nvSpPr>
          <p:cNvPr id="27" name="Text 25"/>
          <p:cNvSpPr/>
          <p:nvPr/>
        </p:nvSpPr>
        <p:spPr>
          <a:xfrm>
            <a:off x="5504688" y="4297680"/>
            <a:ext cx="2944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8B5CF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MAX=7</a:t>
            </a:r>
            <a:endParaRPr lang="en-US" sz="1100" dirty="0"/>
          </a:p>
        </p:txBody>
      </p:sp>
      <p:sp>
        <p:nvSpPr>
          <p:cNvPr id="28" name="Shape 26"/>
          <p:cNvSpPr/>
          <p:nvPr/>
        </p:nvSpPr>
        <p:spPr>
          <a:xfrm>
            <a:off x="365760" y="4828032"/>
            <a:ext cx="8412480" cy="402336"/>
          </a:xfrm>
          <a:prstGeom prst="rect">
            <a:avLst/>
          </a:prstGeom>
          <a:solidFill>
            <a:srgbClr val="B2EBF2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548640" y="4828032"/>
            <a:ext cx="8229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💡 Este algoritmo NÃO trata valores iguais. Se A=B=C, o resultado seria MAX=C (último SENÃO atingido).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31" name="Text 29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Encadeamento: Tabela de IR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Desconto progressivo de Imposto de Renda por faixa salarial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969264"/>
            <a:ext cx="8412480" cy="30632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65760" y="4151376"/>
            <a:ext cx="8412480" cy="402336"/>
          </a:xfrm>
          <a:prstGeom prst="rect">
            <a:avLst/>
          </a:prstGeom>
          <a:solidFill>
            <a:srgbClr val="FFF9E6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8640" y="4151376"/>
            <a:ext cx="8229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⚠  Encadeamento de SE/SENÃO: cada faixa só é avaliada se as anteriores forem falsas — eficiente e correto.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0" y="274320"/>
            <a:ext cx="3017520" cy="4389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0" b="1" dirty="0">
                <a:solidFill>
                  <a:srgbClr val="162436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04</a:t>
            </a:r>
            <a:endParaRPr lang="en-US" sz="20000" dirty="0"/>
          </a:p>
        </p:txBody>
      </p:sp>
      <p:sp>
        <p:nvSpPr>
          <p:cNvPr id="3" name="Shape 1"/>
          <p:cNvSpPr/>
          <p:nvPr/>
        </p:nvSpPr>
        <p:spPr>
          <a:xfrm>
            <a:off x="0" y="1463040"/>
            <a:ext cx="73152" cy="2194560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20040" y="1463040"/>
            <a:ext cx="59436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Exercícios</a:t>
            </a:r>
            <a:endParaRPr lang="en-US" sz="4200" dirty="0"/>
          </a:p>
          <a:p>
            <a:pPr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Práticos</a:t>
            </a:r>
            <a:endParaRPr lang="en-US" sz="4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Exercício 01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Par → multiplicar por 2  |  Ímpar → somar 1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65760" y="1024128"/>
            <a:ext cx="841248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0E9AA7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6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65760" y="1024128"/>
            <a:ext cx="54864" cy="658368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66928" y="1078992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Crie um algoritmo para ler um valor e verificar se é par ou ímpar. Se for par, multiplicar por 2; caso contrário, somar 1. Mostrar o resultado final.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365760" y="1810512"/>
            <a:ext cx="4663440" cy="2633472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1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530352" y="1883664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150" kern="0" dirty="0">
                <a:solidFill>
                  <a:srgbClr val="0E9AA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SOLUÇÃO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530352" y="2157984"/>
            <a:ext cx="4407408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ALGORITMO parImpar;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N, resultado : Inteiro;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INÍCIO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LEIA(N);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SE N MOD 2 = 0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ENTÃO INÍCIO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resultado ← N * 2;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ESCREVA("PAR. Resultado:", resultado);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FIM;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SENÃO INÍCIO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resultado ← N + 1;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ESCREVA("ÍMPAR. Resultado:", resultado);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FIM;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FIM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5212080" y="1810512"/>
            <a:ext cx="3520440" cy="2633472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6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5212080" y="1810512"/>
            <a:ext cx="54864" cy="263347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394960" y="1901952"/>
            <a:ext cx="3154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Testes: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5394960" y="2231136"/>
            <a:ext cx="3154680" cy="603504"/>
          </a:xfrm>
          <a:prstGeom prst="rect">
            <a:avLst/>
          </a:prstGeom>
          <a:solidFill>
            <a:srgbClr val="F7F9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504688" y="2286000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N=6 → 6 MOD 2=0 → PAR</a:t>
            </a:r>
            <a:endParaRPr lang="en-US" sz="950" dirty="0"/>
          </a:p>
        </p:txBody>
      </p:sp>
      <p:sp>
        <p:nvSpPr>
          <p:cNvPr id="17" name="Text 15"/>
          <p:cNvSpPr/>
          <p:nvPr/>
        </p:nvSpPr>
        <p:spPr>
          <a:xfrm>
            <a:off x="5504688" y="2468880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6×2=12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5504688" y="2633472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E9AA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Resultado: 12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5394960" y="2944368"/>
            <a:ext cx="3154680" cy="603504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504688" y="2999232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N=7 → 7 MOD 2=1 → ÍMPAR</a:t>
            </a:r>
            <a:endParaRPr lang="en-US" sz="950" dirty="0"/>
          </a:p>
        </p:txBody>
      </p:sp>
      <p:sp>
        <p:nvSpPr>
          <p:cNvPr id="21" name="Text 19"/>
          <p:cNvSpPr/>
          <p:nvPr/>
        </p:nvSpPr>
        <p:spPr>
          <a:xfrm>
            <a:off x="5504688" y="3182112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7+1=8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5504688" y="3346704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59E0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Resultado: 8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5394960" y="3657600"/>
            <a:ext cx="3154680" cy="603504"/>
          </a:xfrm>
          <a:prstGeom prst="rect">
            <a:avLst/>
          </a:prstGeom>
          <a:solidFill>
            <a:srgbClr val="F7F9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5504688" y="3712464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N=4 → 4 MOD 2=0 → PAR</a:t>
            </a:r>
            <a:endParaRPr lang="en-US" sz="950" dirty="0"/>
          </a:p>
        </p:txBody>
      </p:sp>
      <p:sp>
        <p:nvSpPr>
          <p:cNvPr id="25" name="Text 23"/>
          <p:cNvSpPr/>
          <p:nvPr/>
        </p:nvSpPr>
        <p:spPr>
          <a:xfrm>
            <a:off x="5504688" y="3895344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4×2=8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5504688" y="4059936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E9AA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Resultado: 8</a:t>
            </a:r>
            <a:endParaRPr lang="en-US" sz="1000" dirty="0"/>
          </a:p>
        </p:txBody>
      </p:sp>
      <p:sp>
        <p:nvSpPr>
          <p:cNvPr id="27" name="Shape 25"/>
          <p:cNvSpPr/>
          <p:nvPr/>
        </p:nvSpPr>
        <p:spPr>
          <a:xfrm>
            <a:off x="365760" y="4553712"/>
            <a:ext cx="8412480" cy="402336"/>
          </a:xfrm>
          <a:prstGeom prst="rect">
            <a:avLst/>
          </a:prstGeom>
          <a:solidFill>
            <a:srgbClr val="FFF9E6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" y="4553712"/>
            <a:ext cx="8229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💡 Cuidado: N=0 é PAR (0 MOD 2 = 0). O zero tem paridade definida na matemática.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Agenda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 que vamos aprender nesta aula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65760" y="1078992"/>
            <a:ext cx="8412480" cy="804672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6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65760" y="1078992"/>
            <a:ext cx="54864" cy="804672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12064" y="1170432"/>
            <a:ext cx="512064" cy="621792"/>
          </a:xfrm>
          <a:prstGeom prst="rect">
            <a:avLst/>
          </a:prstGeom>
          <a:solidFill>
            <a:srgbClr val="1E2D3D"/>
          </a:solidFill>
          <a:ln w="12700">
            <a:solidFill>
              <a:srgbClr val="1E2D3D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12064" y="1170432"/>
            <a:ext cx="512064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E9AA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01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1170432" y="117043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Estrutura de Seleção Simples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1170432" y="1463040"/>
            <a:ext cx="7315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 &lt;condição&gt; ENTÃO &lt;comando&gt;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365760" y="2029968"/>
            <a:ext cx="8412480" cy="804672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6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365760" y="2029968"/>
            <a:ext cx="54864" cy="80467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512064" y="2121408"/>
            <a:ext cx="512064" cy="621792"/>
          </a:xfrm>
          <a:prstGeom prst="rect">
            <a:avLst/>
          </a:prstGeom>
          <a:solidFill>
            <a:srgbClr val="1E2D3D"/>
          </a:solidFill>
          <a:ln w="12700">
            <a:solidFill>
              <a:srgbClr val="1E2D3D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12064" y="2121408"/>
            <a:ext cx="512064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59E0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02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1170432" y="212140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Estrutura de Seleção Composta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1170432" y="2414016"/>
            <a:ext cx="7315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 &lt;condição&gt; ENTÃO ... SENÃO ...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365760" y="2980944"/>
            <a:ext cx="8412480" cy="804672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6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365760" y="2980944"/>
            <a:ext cx="54864" cy="804672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512064" y="3072384"/>
            <a:ext cx="512064" cy="621792"/>
          </a:xfrm>
          <a:prstGeom prst="rect">
            <a:avLst/>
          </a:prstGeom>
          <a:solidFill>
            <a:srgbClr val="1E2D3D"/>
          </a:solidFill>
          <a:ln w="12700">
            <a:solidFill>
              <a:srgbClr val="1E2D3D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12064" y="3072384"/>
            <a:ext cx="512064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0B981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03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1170432" y="307238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Encadeamento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1170432" y="3364992"/>
            <a:ext cx="7315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 aninhado — múltiplos níveis de decisão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365760" y="3931920"/>
            <a:ext cx="8412480" cy="804672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6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365760" y="3931920"/>
            <a:ext cx="54864" cy="804672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512064" y="4023360"/>
            <a:ext cx="512064" cy="621792"/>
          </a:xfrm>
          <a:prstGeom prst="rect">
            <a:avLst/>
          </a:prstGeom>
          <a:solidFill>
            <a:srgbClr val="1E2D3D"/>
          </a:solidFill>
          <a:ln w="12700">
            <a:solidFill>
              <a:srgbClr val="1E2D3D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12064" y="4023360"/>
            <a:ext cx="512064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8B5CF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04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1170432" y="402336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Exercícios Práticos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1170432" y="4315968"/>
            <a:ext cx="7315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Par/ímpar, maior entre valores, IR, reajuste salarial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31" name="Text 29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Exercício 02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Quanto falta ou sobra para chegar a 100?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65760" y="1024128"/>
            <a:ext cx="841248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0E9AA7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6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65760" y="1024128"/>
            <a:ext cx="54864" cy="658368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66928" y="1078992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Receba um número do usuário. Se for maior que 100, informar quanto deve subtrair para chegar a 100. Se for menor, informar quanto deve ser somado para chegar a 100.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365760" y="1810512"/>
            <a:ext cx="4663440" cy="2633472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1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530352" y="1883664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150" kern="0" dirty="0">
                <a:solidFill>
                  <a:srgbClr val="0E9AA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SOLUÇÃO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530352" y="2157984"/>
            <a:ext cx="4407408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ALGORITMO cem;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N, diff : Inteiro;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INÍCIO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LEIA(N);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SE N &gt; 100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ENTÃO INÍCIO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diff ← N – 100;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ESCREVA("Subtraia: ", diff);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FIM;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SENÃO INÍCIO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diff ← 100 – N;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ESCREVA("Some: ", diff);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FIM;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FIM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5212080" y="1810512"/>
            <a:ext cx="3520440" cy="2633472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6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5212080" y="1810512"/>
            <a:ext cx="54864" cy="263347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394960" y="1901952"/>
            <a:ext cx="3154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Testes: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5394960" y="2231136"/>
            <a:ext cx="3154680" cy="603504"/>
          </a:xfrm>
          <a:prstGeom prst="rect">
            <a:avLst/>
          </a:prstGeom>
          <a:solidFill>
            <a:srgbClr val="F7F9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504688" y="2286000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N=150: 150&gt;100 → V</a:t>
            </a:r>
            <a:endParaRPr lang="en-US" sz="950" dirty="0"/>
          </a:p>
        </p:txBody>
      </p:sp>
      <p:sp>
        <p:nvSpPr>
          <p:cNvPr id="17" name="Text 15"/>
          <p:cNvSpPr/>
          <p:nvPr/>
        </p:nvSpPr>
        <p:spPr>
          <a:xfrm>
            <a:off x="5504688" y="2468880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150−100=50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5504688" y="2633472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EF4444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Subtraia: 50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5394960" y="2944368"/>
            <a:ext cx="3154680" cy="603504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504688" y="2999232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N=40: 40&gt;100 → F</a:t>
            </a:r>
            <a:endParaRPr lang="en-US" sz="950" dirty="0"/>
          </a:p>
        </p:txBody>
      </p:sp>
      <p:sp>
        <p:nvSpPr>
          <p:cNvPr id="21" name="Text 19"/>
          <p:cNvSpPr/>
          <p:nvPr/>
        </p:nvSpPr>
        <p:spPr>
          <a:xfrm>
            <a:off x="5504688" y="3182112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100−40=60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5504688" y="3346704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0B981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Some: 60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5394960" y="3657600"/>
            <a:ext cx="3154680" cy="603504"/>
          </a:xfrm>
          <a:prstGeom prst="rect">
            <a:avLst/>
          </a:prstGeom>
          <a:solidFill>
            <a:srgbClr val="F7F9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5504688" y="3712464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N=100: 100&gt;100 → F</a:t>
            </a:r>
            <a:endParaRPr lang="en-US" sz="950" dirty="0"/>
          </a:p>
        </p:txBody>
      </p:sp>
      <p:sp>
        <p:nvSpPr>
          <p:cNvPr id="25" name="Text 23"/>
          <p:cNvSpPr/>
          <p:nvPr/>
        </p:nvSpPr>
        <p:spPr>
          <a:xfrm>
            <a:off x="5504688" y="3895344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100−100=0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5504688" y="4059936"/>
            <a:ext cx="2944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Some: 0 (já é 100!)</a:t>
            </a:r>
            <a:endParaRPr lang="en-US" sz="1000" dirty="0"/>
          </a:p>
        </p:txBody>
      </p:sp>
      <p:sp>
        <p:nvSpPr>
          <p:cNvPr id="27" name="Shape 25"/>
          <p:cNvSpPr/>
          <p:nvPr/>
        </p:nvSpPr>
        <p:spPr>
          <a:xfrm>
            <a:off x="365760" y="4553712"/>
            <a:ext cx="8412480" cy="402336"/>
          </a:xfrm>
          <a:prstGeom prst="rect">
            <a:avLst/>
          </a:prstGeom>
          <a:solidFill>
            <a:srgbClr val="B2EBF2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" y="4553712"/>
            <a:ext cx="8229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💡 N=100 entra no SENÃO (100&gt;100 é FALSO). diff = 100−100 = 0. Considere adicionar um SE adicional para N=100.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20</a:t>
            </a:r>
            <a:endParaRPr lang="en-US" sz="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Exercício 03: Reajuste Salarial por Idade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Encadeamento de quatro faixas etárias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969264"/>
            <a:ext cx="8412480" cy="2852928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65760" y="3913632"/>
            <a:ext cx="8412480" cy="402336"/>
          </a:xfrm>
          <a:prstGeom prst="rect">
            <a:avLst/>
          </a:prstGeom>
          <a:solidFill>
            <a:srgbClr val="FFF9E6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8640" y="3913632"/>
            <a:ext cx="8229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⚠  Questão de design: a faixa '31 a 40' começa em 31 — mas o SE anterior cobre '&lt;30'. Verifique se idade=30 deve ser 10% ou 17%. O enunciado original usa '31 a 40', logo 30 anos = 10%.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365760" y="4407408"/>
            <a:ext cx="8412480" cy="585216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10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530352" y="4480560"/>
            <a:ext cx="8138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150" kern="0" dirty="0">
                <a:solidFill>
                  <a:srgbClr val="0E9AA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SOLUÇÃO RESUMIDA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530352" y="4754880"/>
            <a:ext cx="815644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LEIA(IDADE,SAL); SE IDADE&lt;30 ENTÃO REAJ←SAL*0.10; SENÃO SE IDADE&lt;=40 ENTÃO REAJ←SAL*0.17; ...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21</a:t>
            </a:r>
            <a:endParaRPr lang="en-US" sz="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274320"/>
            <a:ext cx="8138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Referências Bibliográficas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502920" y="841248"/>
            <a:ext cx="3200400" cy="36576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1005840"/>
            <a:ext cx="813816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1400"/>
              </a:spcAft>
              <a:buSzPct val="100000"/>
              <a:buChar char="•"/>
            </a:pPr>
            <a:r>
              <a:rPr lang="en-US" sz="1150" dirty="0">
                <a:solidFill>
                  <a:srgbClr val="CBD5E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VELOSO, P.; SANTOS, C.; AZEREDO, P.; FURTADO, A. Estrutura de Dados. Rio de Janeiro: Editora Campus, 1986.</a:t>
            </a:r>
            <a:endParaRPr lang="en-US" sz="1150" dirty="0"/>
          </a:p>
          <a:p>
            <a:pPr marL="342900" indent="-342900">
              <a:spcAft>
                <a:spcPts val="1400"/>
              </a:spcAft>
              <a:buSzPct val="100000"/>
              <a:buChar char="•"/>
            </a:pPr>
            <a:r>
              <a:rPr lang="en-US" sz="1150" dirty="0">
                <a:solidFill>
                  <a:srgbClr val="CBD5E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TREMBLAY, J. P.; BUNT, R. B. Ciência dos Computadores: Uma Abordagem Algorítmica. São Paulo: McGraw-Hill, 1983.</a:t>
            </a:r>
            <a:endParaRPr lang="en-US" sz="1150" dirty="0"/>
          </a:p>
          <a:p>
            <a:pPr marL="342900" indent="-342900">
              <a:spcAft>
                <a:spcPts val="1400"/>
              </a:spcAft>
              <a:buSzPct val="100000"/>
              <a:buChar char="•"/>
            </a:pPr>
            <a:r>
              <a:rPr lang="en-US" sz="1150" dirty="0">
                <a:solidFill>
                  <a:srgbClr val="CBD5E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KNUTH, D. E. The Art of Computer Programming, Vol. 1: Fundamental Algorithms. 3. ed. Addison-Wesley, 1997.</a:t>
            </a:r>
            <a:endParaRPr lang="en-US" sz="1150" dirty="0"/>
          </a:p>
          <a:p>
            <a:pPr marL="342900" indent="-342900">
              <a:spcAft>
                <a:spcPts val="1400"/>
              </a:spcAft>
              <a:buSzPct val="100000"/>
              <a:buChar char="•"/>
            </a:pPr>
            <a:r>
              <a:rPr lang="en-US" sz="1150" dirty="0">
                <a:solidFill>
                  <a:srgbClr val="CBD5E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CORMEN, T. H. et al. Introduction to Algorithms. 4. ed. MIT Press, 2022.</a:t>
            </a:r>
            <a:endParaRPr lang="en-US" sz="1150" dirty="0"/>
          </a:p>
          <a:p>
            <a:pPr marL="342900" indent="-342900">
              <a:spcAft>
                <a:spcPts val="1400"/>
              </a:spcAft>
              <a:buSzPct val="100000"/>
              <a:buChar char="•"/>
            </a:pPr>
            <a:r>
              <a:rPr lang="en-US" sz="1150" dirty="0">
                <a:solidFill>
                  <a:srgbClr val="CBD5E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DIJKSTRA, E. W. A Discipline of Programming. Prentice-Hall, 1976. [Formalização de estruturas de controle]</a:t>
            </a:r>
            <a:endParaRPr lang="en-US" sz="1150" dirty="0"/>
          </a:p>
        </p:txBody>
      </p:sp>
      <p:sp>
        <p:nvSpPr>
          <p:cNvPr id="6" name="Text 4"/>
          <p:cNvSpPr/>
          <p:nvPr/>
        </p:nvSpPr>
        <p:spPr>
          <a:xfrm>
            <a:off x="274320" y="4919472"/>
            <a:ext cx="8595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LTCD / UFRA  ·  @edvaroliveira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0" y="274320"/>
            <a:ext cx="3017520" cy="4389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0" b="1" dirty="0">
                <a:solidFill>
                  <a:srgbClr val="162436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01</a:t>
            </a:r>
            <a:endParaRPr lang="en-US" sz="20000" dirty="0"/>
          </a:p>
        </p:txBody>
      </p:sp>
      <p:sp>
        <p:nvSpPr>
          <p:cNvPr id="3" name="Shape 1"/>
          <p:cNvSpPr/>
          <p:nvPr/>
        </p:nvSpPr>
        <p:spPr>
          <a:xfrm>
            <a:off x="0" y="1463040"/>
            <a:ext cx="73152" cy="2194560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20040" y="1463040"/>
            <a:ext cx="59436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Seleção</a:t>
            </a:r>
            <a:endParaRPr lang="en-US" sz="4200" dirty="0"/>
          </a:p>
          <a:p>
            <a:pPr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Simples</a:t>
            </a:r>
            <a:endParaRPr lang="en-US" sz="4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Estrutura de Seleção (Decisão)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 computador só executa a ação SE a condição for verdadeira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969264"/>
            <a:ext cx="8412480" cy="327355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65760" y="4370832"/>
            <a:ext cx="8412480" cy="402336"/>
          </a:xfrm>
          <a:prstGeom prst="rect">
            <a:avLst/>
          </a:prstGeom>
          <a:solidFill>
            <a:srgbClr val="B2EBF2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8640" y="4370832"/>
            <a:ext cx="8229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💡 Estruturas de seleção são a base da inteligência dos programas — permitem comportamentos diferentes para situações diferentes.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Seleção Simples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SE &lt;condição&gt; ENTÃO &lt;comando&gt; — executa OU pula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969264"/>
            <a:ext cx="8412480" cy="370332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8" name="Text 5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Exemplo: Seleção Simples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Se N &lt; 10, exibir o número digitado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65760" y="1024128"/>
            <a:ext cx="841248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0E9AA7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6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65760" y="1024128"/>
            <a:ext cx="54864" cy="658368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66928" y="1078992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Problema: Elabore um algoritmo para ler um valor inteiro e, se ele for menor que 10, mostrar o valor digitado.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365760" y="1810512"/>
            <a:ext cx="3977640" cy="2487168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1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530352" y="1883664"/>
            <a:ext cx="3703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150" kern="0" dirty="0">
                <a:solidFill>
                  <a:srgbClr val="0E9AA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VERSÃO 1 — Comando único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530352" y="2157984"/>
            <a:ext cx="3721608" cy="2048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ALGORITMO menor;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N : Inteiro;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INÍCIO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LEIA(N);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SE N &lt; 10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ENTÃO ESCREVA("N = ", N);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FIM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754880" y="1810512"/>
            <a:ext cx="3977640" cy="2487168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10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4919472" y="1883664"/>
            <a:ext cx="3703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150" kern="0" dirty="0">
                <a:solidFill>
                  <a:srgbClr val="F59E0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VERSÃO 2 — Bloco de comandos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4919472" y="2157984"/>
            <a:ext cx="3721608" cy="2048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ALGORITMO menor;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N : Inteiro;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INÍCIO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LEIA(N);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SE N &lt; 10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ENTÃO INÍCIO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ESCREVA("O número foi: ", N);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ESCREVA("e é menor que 10");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FIM;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FIM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365760" y="4425696"/>
            <a:ext cx="8412480" cy="402336"/>
          </a:xfrm>
          <a:prstGeom prst="rect">
            <a:avLst/>
          </a:prstGeom>
          <a:solidFill>
            <a:srgbClr val="FFF9E6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48640" y="4425696"/>
            <a:ext cx="8229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⚠  Use INÍCIO…FIM sempre que o bloco tiver mais de um comando. Sem eles, apenas a primeira instrução pertence ao SE.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Exercício: Média do Aluno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Leia 4 notas e mostre a média apenas se for superior a 5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65760" y="1024128"/>
            <a:ext cx="841248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0E9AA7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6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65760" y="1024128"/>
            <a:ext cx="54864" cy="658368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66928" y="1078992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Faça um algoritmo para ler as 4 notas de um aluno e mostrar a média SE ela for superior a 5 pontos. Nota máxima por bimestre: 10.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365760" y="1810512"/>
            <a:ext cx="4846320" cy="2944368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1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530352" y="1883664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150" kern="0" dirty="0">
                <a:solidFill>
                  <a:srgbClr val="0E9AA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SOLUÇÃO COMPLETA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530352" y="2157984"/>
            <a:ext cx="4590288" cy="2505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ALGORITMO nota;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N1, N2, N3, N4, Media : Real;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INÍCIO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LEIA(N1, N2, N3, N4);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Media ← (N1+N2+N3+N4) / 4;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SE Media &gt; 5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ENTÃO INÍCIO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ESCREVA("Média: ", Media);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ESCREVA("Notas:", N1, N2, N3, N4);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FIM;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FIM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5394960" y="1810512"/>
            <a:ext cx="3337560" cy="2944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6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5394960" y="1810512"/>
            <a:ext cx="54864" cy="294436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577840" y="1901952"/>
            <a:ext cx="3017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Rastreamento: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5577840" y="2249424"/>
            <a:ext cx="3017520" cy="1005840"/>
          </a:xfrm>
          <a:prstGeom prst="rect">
            <a:avLst/>
          </a:prstGeom>
          <a:solidFill>
            <a:srgbClr val="F7F9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687568" y="2322576"/>
            <a:ext cx="2834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Caso A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5687568" y="2542032"/>
            <a:ext cx="2834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Notas: 7, 8, 6, 9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5687568" y="2743200"/>
            <a:ext cx="2834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Média: 7.5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5687568" y="2944368"/>
            <a:ext cx="2834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0B98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✓ EXIBE resultado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5577840" y="3419856"/>
            <a:ext cx="3017520" cy="1005840"/>
          </a:xfrm>
          <a:prstGeom prst="rect">
            <a:avLst/>
          </a:prstGeom>
          <a:solidFill>
            <a:srgbClr val="F7F9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687568" y="3493008"/>
            <a:ext cx="2834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Caso B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5687568" y="3712464"/>
            <a:ext cx="2834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Notas: 3, 4, 2, 5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5687568" y="3913632"/>
            <a:ext cx="2834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Média: 3.5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5687568" y="4114800"/>
            <a:ext cx="2834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EF4444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✗ NÃO exibe (≤5)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365760" y="4846320"/>
            <a:ext cx="8412480" cy="402336"/>
          </a:xfrm>
          <a:prstGeom prst="rect">
            <a:avLst/>
          </a:prstGeom>
          <a:solidFill>
            <a:srgbClr val="B2EBF2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548640" y="4846320"/>
            <a:ext cx="8229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💡 Media é Real — divisão pode resultar em valor decimal (ex.: 7.5). Use Real para variáveis de média.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28" name="Text 26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0" y="274320"/>
            <a:ext cx="3017520" cy="4389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0" b="1" dirty="0">
                <a:solidFill>
                  <a:srgbClr val="162436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02</a:t>
            </a:r>
            <a:endParaRPr lang="en-US" sz="20000" dirty="0"/>
          </a:p>
        </p:txBody>
      </p:sp>
      <p:sp>
        <p:nvSpPr>
          <p:cNvPr id="3" name="Shape 1"/>
          <p:cNvSpPr/>
          <p:nvPr/>
        </p:nvSpPr>
        <p:spPr>
          <a:xfrm>
            <a:off x="0" y="1463040"/>
            <a:ext cx="73152" cy="2194560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20040" y="1463040"/>
            <a:ext cx="59436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Seleção</a:t>
            </a:r>
            <a:endParaRPr lang="en-US" sz="4200" dirty="0"/>
          </a:p>
          <a:p>
            <a:pPr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Composta</a:t>
            </a:r>
            <a:endParaRPr lang="en-US" sz="4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Seleção Composta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SE … ENTÃO … SENÃO — sempre executa UMA das duas ações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969264"/>
            <a:ext cx="8412480" cy="370332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8" name="Text 5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Algoritmos Parte III — Estruturas de Seleção</dc:title>
  <dc:subject>PptxGenJS Presentation</dc:subject>
  <dc:creator>PptxGenJS</dc:creator>
  <cp:lastModifiedBy>PptxGenJS</cp:lastModifiedBy>
  <cp:revision>1</cp:revision>
  <dcterms:created xsi:type="dcterms:W3CDTF">2026-04-20T20:11:20Z</dcterms:created>
  <dcterms:modified xsi:type="dcterms:W3CDTF">2026-04-20T20:11:20Z</dcterms:modified>
</cp:coreProperties>
</file>