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0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61888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37376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912864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388352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863840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339328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814816" y="228600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0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961888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37376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912864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388352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863840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339328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814816" y="704088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0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61888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437376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912864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388352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863840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339328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814816" y="1179576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486400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961888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437376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912864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388352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863840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339328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8814816" y="1655064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5486400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5961888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437376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912864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388352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7863840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339328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8814816" y="2130552"/>
            <a:ext cx="73152" cy="73152"/>
          </a:xfrm>
          <a:prstGeom prst="ellipse">
            <a:avLst/>
          </a:prstGeom>
          <a:solidFill>
            <a:srgbClr val="1A3A52"/>
          </a:solidFill>
          <a:ln w="12700">
            <a:solidFill>
              <a:srgbClr val="1A3A52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457200" y="960120"/>
            <a:ext cx="2194560" cy="29260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57200" y="960120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spc="100" kern="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CIÊNCIA DA COMPUTAÇÃO</a:t>
            </a:r>
            <a:endParaRPr lang="en-US" sz="700" dirty="0"/>
          </a:p>
        </p:txBody>
      </p:sp>
      <p:sp>
        <p:nvSpPr>
          <p:cNvPr id="45" name="Text 43"/>
          <p:cNvSpPr/>
          <p:nvPr/>
        </p:nvSpPr>
        <p:spPr>
          <a:xfrm>
            <a:off x="411480" y="1353312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Algoritmos</a:t>
            </a:r>
            <a:endParaRPr lang="en-US" sz="7200" dirty="0"/>
          </a:p>
        </p:txBody>
      </p:sp>
      <p:sp>
        <p:nvSpPr>
          <p:cNvPr id="46" name="Text 44"/>
          <p:cNvSpPr/>
          <p:nvPr/>
        </p:nvSpPr>
        <p:spPr>
          <a:xfrm>
            <a:off x="411480" y="2212848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Continuação</a:t>
            </a:r>
            <a:endParaRPr lang="en-US" sz="5200" dirty="0"/>
          </a:p>
        </p:txBody>
      </p:sp>
      <p:sp>
        <p:nvSpPr>
          <p:cNvPr id="47" name="Text 45"/>
          <p:cNvSpPr/>
          <p:nvPr/>
        </p:nvSpPr>
        <p:spPr>
          <a:xfrm>
            <a:off x="411480" y="2944368"/>
            <a:ext cx="6858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Criação de algoritmos · Funções matemáticas · Comandos de E/S</a:t>
            </a:r>
            <a:endParaRPr lang="en-US" sz="1400" dirty="0"/>
          </a:p>
        </p:txBody>
      </p:sp>
      <p:sp>
        <p:nvSpPr>
          <p:cNvPr id="48" name="Shape 46"/>
          <p:cNvSpPr/>
          <p:nvPr/>
        </p:nvSpPr>
        <p:spPr>
          <a:xfrm>
            <a:off x="411480" y="3401568"/>
            <a:ext cx="2743200" cy="36576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11480" y="3566160"/>
            <a:ext cx="6400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</a:t>
            </a:r>
            <a:endParaRPr lang="en-US" sz="1500" dirty="0"/>
          </a:p>
        </p:txBody>
      </p:sp>
      <p:sp>
        <p:nvSpPr>
          <p:cNvPr id="50" name="Text 48"/>
          <p:cNvSpPr/>
          <p:nvPr/>
        </p:nvSpPr>
        <p:spPr>
          <a:xfrm>
            <a:off x="411480" y="3931920"/>
            <a:ext cx="6400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Laboratório de Tecnologias de Comunicação de Dados  ·  UFRA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11480" y="4206240"/>
            <a:ext cx="640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@edvaroliveira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Funções Matemáticas Embutidas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TRUNC, SQRT, MOD e ROUND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27355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4370832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437083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Estas funções fazem parte da biblioteca padrão de pseudocódigo e existem em todas as linguagens de programação (ex.: C: floor(), sqrt(), %, round()).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Aplicando as Funções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A=2.6, B=4, C=5.7 — calculando cada resultado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8346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3913632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Tabela resumo:</a:t>
            </a:r>
            <a:endParaRPr lang="en-US" sz="120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4206240"/>
          <a:ext cx="8229600" cy="822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645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Expressão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D3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Cálculo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D3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Resultado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D3D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B MOD 2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4 ÷ 2 = 2, resto 0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E9AA7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0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TRUNC(A)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2.6 → descarta 0.6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E9AA7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2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ROUND(C)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5.7 → mais próx. de 6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E9AA7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6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SQRT(B)</a:t>
                      </a:r>
                      <a:endParaRPr lang="en-US" sz="11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75569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√4 = 2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E9AA7"/>
                          </a:solidFill>
                          <a:latin typeface="Segoe UI" pitchFamily="34" charset="0"/>
                          <a:ea typeface="Segoe UI" pitchFamily="34" charset="-122"/>
                          <a:cs typeface="Segoe UI" pitchFamily="34" charset="-120"/>
                        </a:rPr>
                        <a:t>2</a:t>
                      </a:r>
                      <a:endParaRPr lang="en-US" sz="1100" dirty="0">
                        <a:latin typeface="Segoe UI" charset="0"/>
                        <a:ea typeface="Segoe UI" charset="0"/>
                        <a:cs typeface="Segoe U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</a:tbl>
          </a:graphicData>
        </a:graphic>
      </p:graphicFrame>
      <p:sp>
        <p:nvSpPr>
          <p:cNvPr id="9" name="Text 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Exercício: Raiz Quadrada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Elabore um algoritmo para calcular a raiz quadrada de 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877824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87782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Enunciado: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66928" y="1353312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Elabore um algoritmo para resolver uma raiz quadrada e armazenar o resultado NA MESMA variável.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65760" y="2057400"/>
            <a:ext cx="3977640" cy="263347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30352" y="2130552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 — PSEUDOCÓDIGO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30352" y="2404872"/>
            <a:ext cx="372160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raizquadrada;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: Real;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← SQRT(A);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ESCREVA(A);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754880" y="2057400"/>
            <a:ext cx="3977640" cy="26334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754880" y="2057400"/>
            <a:ext cx="54864" cy="26334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956048" y="2148840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Pontos-chave: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956048" y="2450592"/>
            <a:ext cx="35661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deve ser Real (raiz pode ser decimal — ex.: √3 ≈ 1.73).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variável armazena o resultado sobre si mesma (auto-atribuição).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← SQRT(A)  é válido: o lado direito é avaliado primeiro.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Adicione LEIA antes para receber o valor do usuário.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65760" y="4828032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48640" y="4828032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Atenção: SQRT de número negativo é indefinida em números reais — em C, retorna NaN.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Exercício: Operador MOD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Qual é o resultado de A MOD 2, com A = 5 (constante)?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3977640" cy="310896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30352" y="109728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 — EXERCÍCIO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30352" y="1371600"/>
            <a:ext cx="3721608" cy="2670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qual_o_resultado;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CONST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= 5;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resultado : Inteiro;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resultado ← A MOD 2;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024128"/>
            <a:ext cx="397764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1024128"/>
            <a:ext cx="54864" cy="3108960"/>
          </a:xfrm>
          <a:prstGeom prst="rect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56048" y="1115568"/>
            <a:ext cx="3566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Resolução passo a passo: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956048" y="1463040"/>
            <a:ext cx="402336" cy="493776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463040"/>
            <a:ext cx="4023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0" y="155448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= 5 (constante — não pode ser alterada)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956048" y="2121408"/>
            <a:ext cx="402336" cy="493776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956048" y="2121408"/>
            <a:ext cx="4023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486400" y="221284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5 ÷ 2 = 2, com RESTO 1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956048" y="2779776"/>
            <a:ext cx="402336" cy="493776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956048" y="2779776"/>
            <a:ext cx="4023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486400" y="2871216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MOD retorna o RESTO → resultado = 1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956048" y="3438144"/>
            <a:ext cx="402336" cy="493776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56048" y="3438144"/>
            <a:ext cx="4023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486400" y="3529584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CONST garante que A jamais muda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365760" y="4251960"/>
            <a:ext cx="8412480" cy="512064"/>
          </a:xfrm>
          <a:prstGeom prst="rect">
            <a:avLst/>
          </a:prstGeom>
          <a:solidFill>
            <a:srgbClr val="1E2D3D"/>
          </a:solidFill>
          <a:ln w="12700">
            <a:solidFill>
              <a:srgbClr val="1E2D3D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48640" y="4251960"/>
            <a:ext cx="82296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Resposta:  resultado = 1  (5 é ímpar → resto da divisão por 2 é 1)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04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Comandos de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Entrada e Saída</a:t>
            </a:r>
            <a:endParaRPr lang="en-US" sz="4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Comandos de Entrada e Saída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Interface entre o algoritmo e o mundo externo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2552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433425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i="1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Cada linguagem define sua própria sintaxe para E/S. Em pseudocódigo usamos LEIA e ESCREVA; em C, scanf() e printf(); em Python, input() e print().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Comando LEIA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Entrada de dados — atribuição interativa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051560"/>
            <a:ext cx="813816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Suspende a execução do programa e aguarda o usuário digitar um valor.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valor digitado é atribuído à variável correspondente na lista.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Sintaxe:  LEIA(variável)  ou  LEIA(var1, var2, ...)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ordem da lista define qual variável recebe cada valor digitado.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5760" y="2852928"/>
            <a:ext cx="3977640" cy="15361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30352" y="292608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LEIA separado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30352" y="3200400"/>
            <a:ext cx="372160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LEIA(B);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SOMA ← A + B;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2852928"/>
            <a:ext cx="3977640" cy="153619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919472" y="292608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F59E0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LEIA em lista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919472" y="3200400"/>
            <a:ext cx="372160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LEIA(A, B);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SOMA ← A + B;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65760" y="4572000"/>
            <a:ext cx="8412480" cy="402336"/>
          </a:xfrm>
          <a:prstGeom prst="rect">
            <a:avLst/>
          </a:prstGeom>
          <a:solidFill>
            <a:srgbClr val="B2EBF2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4572000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💡 Ambas as formas são equivalentes. LEIA(A, B) aguarda dois valores em sequência — mais conciso.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Comando ESCREVA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Saída de dados — exibição de resultados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051560"/>
            <a:ext cx="8138160" cy="171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Exibe na tela o conteúdo de variáveis, resultados de expressões ou constantes literais.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Sintaxe:  ESCREVA(expressão)  ou  ESCREVA("texto", variável, ...)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Strings literais são delimitadas por aspas duplas. Variáveis são escritas sem aspas.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É possível concatenar texto e variáveis na mesma instrução ESCREVA.</a:t>
            </a:r>
            <a:endParaRPr lang="en-US" sz="13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2834640"/>
            <a:ext cx="8412480" cy="19933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 SOMA — Versão Completa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 LEIA e ESCREVA: algoritmo interativo e funcional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1762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3291840"/>
            <a:ext cx="3977640" cy="155448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30352" y="3364992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PSEUDOCÓDIGO COMPLETO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30352" y="3639312"/>
            <a:ext cx="3721608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SOMA;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A, B, SOMA : Inteiro;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LEIA(A, B);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SOMA ← A + B;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ESCREVA(SOMA);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754880" y="3291840"/>
            <a:ext cx="3977640" cy="155448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4919472" y="3364992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F59E0B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EQUIVALENTE EM C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4919472" y="3639312"/>
            <a:ext cx="3721608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#include &lt;stdio.h&gt;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 main(void) {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int A, B, SOMA;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scanf("%d %d", &amp;A, &amp;B);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SOMA = A + B;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printf("%d\n", SOMA);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return 0;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Terminador de Instrução: Ponto-e-Vírgula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Toda instrução deve terminar com  ;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633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5760" y="3730752"/>
            <a:ext cx="8412480" cy="1060704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65760" y="3730752"/>
            <a:ext cx="54864" cy="106070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66928" y="3785616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ponto-e-vírgula ; é o delimitador de fim de instrução — equivale ao ponto final de uma frase.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Ausência do ; é erro de sintaxe em linguagens formais (C, Java, Pascal, etc.).</a:t>
            </a:r>
            <a:endParaRPr lang="en-US" sz="11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5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Em pseudocódigo, alguns autores o omitem — mas adotar sempre é boa prática de preparação para LP.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01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Criação de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Algoritmos</a:t>
            </a:r>
            <a:endParaRPr lang="en-US" sz="4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27432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Referências Bibliográficas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2920" y="841248"/>
            <a:ext cx="3200400" cy="36576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1005840"/>
            <a:ext cx="813816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VELOSO, P.; SANTOS, C.; AZEREDO, P.; FURTADO, A. Estrutura de Dados. Rio de Janeiro: Editora Campus, 1986.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TREMBLAY, J. P.; BUNT, R. B. Ciência dos Computadores: Uma Abordagem Algorítmica. São Paulo: McGraw-Hill, 1983.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KNUTH, D. E. The Art of Computer Programming, Vol. 1: Fundamental Algorithms. 3. ed. Addison-Wesley, 1997.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CORMEN, T. H. et al. Introduction to Algorithms. 4. ed. MIT Press, 2022.</a:t>
            </a:r>
            <a:endParaRPr lang="en-US" sz="1150" dirty="0"/>
          </a:p>
          <a:p>
            <a:pPr marL="342900" indent="-342900">
              <a:spcAft>
                <a:spcPts val="1400"/>
              </a:spcAft>
              <a:buSzPct val="100000"/>
              <a:buChar char="•"/>
            </a:pPr>
            <a:r>
              <a:rPr lang="en-US" sz="1150" dirty="0">
                <a:solidFill>
                  <a:srgbClr val="CBD5E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KERNIGHAN, B. W.; RITCHIE, D. M. The C Programming Language. 2. ed. Prentice Hall, 1988.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274320" y="4919472"/>
            <a:ext cx="8595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LTCD / UFRA  ·  @edvaroliveira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Como Criar um Algoritmo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Processo metódico em três etapas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4005072"/>
            <a:ext cx="813816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i="1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Exemplo prático: Crie um algoritmo para efetuar a soma de duas variáveis inteiras. O resultado deve ser armazenado em uma terceira variável.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Solução: Algoritmo SOMA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Versão básica — variáveis sem inicialização por entrada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3977640" cy="329184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30352" y="109728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PSEUDOCÓDIGO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30352" y="1371600"/>
            <a:ext cx="3721608" cy="2852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SOMA;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A, B, SOMA : Inteiro;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SOMA ← A + B;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024128"/>
            <a:ext cx="39776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1024128"/>
            <a:ext cx="54864" cy="32918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56048" y="1170432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4956048" y="1408176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Nome do algoritmo. Identificador único, sem espaços.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956048" y="1773936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56048" y="2011680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Bloco de declaração de variáveis com seus tipos.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956048" y="2377440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A, B, SOMA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956048" y="2615184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Três variáveis do tipo Inteiro declaradas juntas.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956048" y="2980944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INÍCIO/FIM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956048" y="3218688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Delimitam o bloco de execução do algoritmo.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956048" y="3584448"/>
            <a:ext cx="35661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SOMA ← A+B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956048" y="382219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Atribuição: avalia A+B e armazena o resultado.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65760" y="4480560"/>
            <a:ext cx="8412480" cy="402336"/>
          </a:xfrm>
          <a:prstGeom prst="rect">
            <a:avLst/>
          </a:prstGeom>
          <a:solidFill>
            <a:srgbClr val="FFF9E6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48640" y="4480560"/>
            <a:ext cx="82296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 Nesta versão A e B não têm valores lidos do usuário — na prática, use LEIA antes de qualquer cálculo.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Exercício: Expressão ax² + bx − 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a=2, b=6, c=1, x=2 — Como escrever o algoritmo?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8412480" cy="1024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65760" y="1024128"/>
            <a:ext cx="54864" cy="1024128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66928" y="1078992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Expressão matemática: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66928" y="1371600"/>
            <a:ext cx="8046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resultado = (2 × 2²) + (6 × 2) − 1  =  (2×4) + 12 − 1  =  8 + 12 − 1  =  19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65760" y="2212848"/>
            <a:ext cx="3977640" cy="254203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30352" y="228600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SOLUÇÃO — PSEUDOCÓDIGO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30352" y="2560320"/>
            <a:ext cx="3721608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equacao;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A, B, C, x, resultado : Real;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← 2;  B ← 6;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C ← 1;  x ← 2;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resultado ← (A * x**2)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+ (B * x) - C;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754880" y="2212848"/>
            <a:ext cx="3977640" cy="254203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754880" y="2212848"/>
            <a:ext cx="54864" cy="254203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956048" y="232257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Pontos-chave: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956048" y="2651760"/>
            <a:ext cx="3566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Use Real para resultado — pode ter parte decimal.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Parênteses controlam a precedência: (A * x**2) antes de somar.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Atribua valores às variáveis ANTES de usá-las na expressão.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Variável 'resultado' guarda a saída do cálculo.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02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Permuta e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Variável Auxiliar</a:t>
            </a:r>
            <a:endParaRPr lang="en-US" sz="4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Permuta de Variáveis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Troca de valores usando variável auxiliar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65760" y="1024128"/>
            <a:ext cx="3977640" cy="3547872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1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530352" y="109728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150" kern="0" dirty="0">
                <a:solidFill>
                  <a:srgbClr val="0E9AA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ALGORITMO PERMUTA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30352" y="1371600"/>
            <a:ext cx="3721608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ALGORITMO permuta;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A, B, C : Inteiros;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INÍCIO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← 1;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B ← 8;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C ← A;    { salva A em C }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A ← B;    { A recebe B }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B ← C;    { B recebe o A original }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C ← C**2; { C ao quadrado }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FIM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024128"/>
            <a:ext cx="3977640" cy="3547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8100000">
              <a:srgbClr val="000000">
                <a:alpha val="6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1024128"/>
            <a:ext cx="54864" cy="35478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56048" y="11155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Por que precisamos de C?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956048" y="1444752"/>
            <a:ext cx="3566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75569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Imagine trocar o conteúdo de dois copos de suco. Se você despejar um no outro, perde o primeiro. Precisa de um terceiro copo (variável auxiliar) para guardar temporariamente.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4956048" y="2578608"/>
            <a:ext cx="82296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956048" y="2578608"/>
            <a:ext cx="822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053328" y="2578608"/>
            <a:ext cx="82296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94A3B8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6053328" y="2578608"/>
            <a:ext cx="822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?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7150608" y="2578608"/>
            <a:ext cx="82296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F59E0B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7150608" y="2578608"/>
            <a:ext cx="822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8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4956048" y="3639312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Antes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956048" y="3895344"/>
            <a:ext cx="822960" cy="914400"/>
          </a:xfrm>
          <a:prstGeom prst="rect">
            <a:avLst/>
          </a:prstGeom>
          <a:solidFill>
            <a:srgbClr val="0D1B2A"/>
          </a:solidFill>
          <a:ln w="12700">
            <a:solidFill>
              <a:srgbClr val="F59E0B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956048" y="3895344"/>
            <a:ext cx="822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F59E0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8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6053328" y="3895344"/>
            <a:ext cx="822960" cy="914400"/>
          </a:xfrm>
          <a:prstGeom prst="rect">
            <a:avLst/>
          </a:prstGeom>
          <a:solidFill>
            <a:srgbClr val="0D1B2A"/>
          </a:solidFill>
          <a:ln w="12700">
            <a:solidFill>
              <a:srgbClr val="10B981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6053328" y="3895344"/>
            <a:ext cx="822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7150608" y="3895344"/>
            <a:ext cx="822960" cy="914400"/>
          </a:xfrm>
          <a:prstGeom prst="rect">
            <a:avLst/>
          </a:prstGeom>
          <a:solidFill>
            <a:srgbClr val="0D1B2A"/>
          </a:solidFill>
          <a:ln w="12700">
            <a:solidFill>
              <a:srgbClr val="0E9AA7"/>
            </a:solidFill>
            <a:prstDash val="solid"/>
          </a:ln>
          <a:effectLst>
            <a:outerShdw sx="100000" sy="100000" kx="0" ky="0" algn="bl" rotWithShape="0" blurRad="63500" dist="12700" dir="8100000">
              <a:srgbClr val="000000">
                <a:alpha val="12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7150608" y="3895344"/>
            <a:ext cx="822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b="1" dirty="0">
                <a:solidFill>
                  <a:srgbClr val="0E9AA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4956048" y="4846320"/>
            <a:ext cx="3566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Depois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164592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" kern="0" dirty="0">
                <a:solidFill>
                  <a:srgbClr val="1E2D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 do Algoritmo Permuta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2920" y="658368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Passo a passo: qual o valor final de A, B e C?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502920" y="877824"/>
            <a:ext cx="8138160" cy="10973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969264"/>
            <a:ext cx="8412480" cy="37033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4320" y="4919472"/>
            <a:ext cx="7772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Prof. Dr. Edvar da Luz Oliveira  ·  Algoritmos  ·  UFRA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8503920" y="491947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94A3B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B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0" y="274320"/>
            <a:ext cx="3017520" cy="4389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0" b="1" dirty="0">
                <a:solidFill>
                  <a:srgbClr val="16243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03</a:t>
            </a:r>
            <a:endParaRPr lang="en-US" sz="20000" dirty="0"/>
          </a:p>
        </p:txBody>
      </p:sp>
      <p:sp>
        <p:nvSpPr>
          <p:cNvPr id="3" name="Shape 1"/>
          <p:cNvSpPr/>
          <p:nvPr/>
        </p:nvSpPr>
        <p:spPr>
          <a:xfrm>
            <a:off x="0" y="1463040"/>
            <a:ext cx="73152" cy="2194560"/>
          </a:xfrm>
          <a:prstGeom prst="rect">
            <a:avLst/>
          </a:prstGeom>
          <a:solidFill>
            <a:srgbClr val="0E9AA7"/>
          </a:solidFill>
          <a:ln w="12700">
            <a:solidFill>
              <a:srgbClr val="0E9AA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1463040"/>
            <a:ext cx="59436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Funções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Matemáticas</a:t>
            </a:r>
            <a:endParaRPr lang="en-US" sz="4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Algoritmos: Continuação — Prof. Dr. Edvar da Luz Oliveira</dc:title>
  <dc:subject>PptxGenJS Presentation</dc:subject>
  <dc:creator>PptxGenJS</dc:creator>
  <cp:lastModifiedBy>PptxGenJS</cp:lastModifiedBy>
  <cp:revision>1</cp:revision>
  <dcterms:created xsi:type="dcterms:W3CDTF">2026-04-20T20:01:14Z</dcterms:created>
  <dcterms:modified xsi:type="dcterms:W3CDTF">2026-04-20T20:01:14Z</dcterms:modified>
</cp:coreProperties>
</file>